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7"/>
  </p:notesMasterIdLst>
  <p:handoutMasterIdLst>
    <p:handoutMasterId r:id="rId18"/>
  </p:handoutMasterIdLst>
  <p:sldIdLst>
    <p:sldId id="256" r:id="rId2"/>
    <p:sldId id="257" r:id="rId3"/>
    <p:sldId id="258" r:id="rId4"/>
    <p:sldId id="259" r:id="rId5"/>
    <p:sldId id="260" r:id="rId6"/>
    <p:sldId id="262" r:id="rId7"/>
    <p:sldId id="264" r:id="rId8"/>
    <p:sldId id="267" r:id="rId9"/>
    <p:sldId id="275" r:id="rId10"/>
    <p:sldId id="265" r:id="rId11"/>
    <p:sldId id="266" r:id="rId12"/>
    <p:sldId id="268" r:id="rId13"/>
    <p:sldId id="271" r:id="rId14"/>
    <p:sldId id="272" r:id="rId15"/>
    <p:sldId id="274"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66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19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3520206-E64E-4B05-999F-08DF0F9321BD}" type="datetimeFigureOut">
              <a:rPr lang="ru-RU" smtClean="0"/>
              <a:t>09.02.2018</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B15A79A-0EA0-482A-90B0-29F150540A91}" type="slidenum">
              <a:rPr lang="ru-RU" smtClean="0"/>
              <a:t>‹#›</a:t>
            </a:fld>
            <a:endParaRPr lang="ru-RU"/>
          </a:p>
        </p:txBody>
      </p:sp>
    </p:spTree>
    <p:extLst>
      <p:ext uri="{BB962C8B-B14F-4D97-AF65-F5344CB8AC3E}">
        <p14:creationId xmlns:p14="http://schemas.microsoft.com/office/powerpoint/2010/main" val="12076977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5F854E-57CD-48E5-A971-0ED8FE6EA162}" type="datetimeFigureOut">
              <a:rPr lang="ru-RU" smtClean="0"/>
              <a:t>09.02.2018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78234E-0C3B-4729-99BA-E7959026BEED}" type="slidenum">
              <a:rPr lang="ru-RU" smtClean="0"/>
              <a:t>‹#›</a:t>
            </a:fld>
            <a:endParaRPr lang="ru-RU"/>
          </a:p>
        </p:txBody>
      </p:sp>
    </p:spTree>
    <p:extLst>
      <p:ext uri="{BB962C8B-B14F-4D97-AF65-F5344CB8AC3E}">
        <p14:creationId xmlns:p14="http://schemas.microsoft.com/office/powerpoint/2010/main" val="2813504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F78234E-0C3B-4729-99BA-E7959026BEED}" type="slidenum">
              <a:rPr lang="ru-RU" smtClean="0"/>
              <a:t>3</a:t>
            </a:fld>
            <a:endParaRPr lang="ru-RU"/>
          </a:p>
        </p:txBody>
      </p:sp>
    </p:spTree>
    <p:extLst>
      <p:ext uri="{BB962C8B-B14F-4D97-AF65-F5344CB8AC3E}">
        <p14:creationId xmlns:p14="http://schemas.microsoft.com/office/powerpoint/2010/main" val="2411039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F78234E-0C3B-4729-99BA-E7959026BEED}" type="slidenum">
              <a:rPr lang="ru-RU" smtClean="0"/>
              <a:t>8</a:t>
            </a:fld>
            <a:endParaRPr lang="ru-RU"/>
          </a:p>
        </p:txBody>
      </p:sp>
    </p:spTree>
    <p:extLst>
      <p:ext uri="{BB962C8B-B14F-4D97-AF65-F5344CB8AC3E}">
        <p14:creationId xmlns:p14="http://schemas.microsoft.com/office/powerpoint/2010/main" val="2919794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F78234E-0C3B-4729-99BA-E7959026BEED}" type="slidenum">
              <a:rPr lang="ru-RU" smtClean="0"/>
              <a:t>12</a:t>
            </a:fld>
            <a:endParaRPr lang="ru-RU"/>
          </a:p>
        </p:txBody>
      </p:sp>
    </p:spTree>
    <p:extLst>
      <p:ext uri="{BB962C8B-B14F-4D97-AF65-F5344CB8AC3E}">
        <p14:creationId xmlns:p14="http://schemas.microsoft.com/office/powerpoint/2010/main" val="2471445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E522CF4-9E53-463A-93D4-3C02E784F7E3}" type="datetimeFigureOut">
              <a:rPr lang="ru-RU" smtClean="0"/>
              <a:t>09.02.2018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5A8BC72-E607-4F05-957F-F08583C96C25}" type="slidenum">
              <a:rPr lang="ru-RU" smtClean="0"/>
              <a:t>‹#›</a:t>
            </a:fld>
            <a:endParaRPr lang="ru-RU"/>
          </a:p>
        </p:txBody>
      </p:sp>
    </p:spTree>
    <p:extLst>
      <p:ext uri="{BB962C8B-B14F-4D97-AF65-F5344CB8AC3E}">
        <p14:creationId xmlns:p14="http://schemas.microsoft.com/office/powerpoint/2010/main" val="11517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E522CF4-9E53-463A-93D4-3C02E784F7E3}" type="datetimeFigureOut">
              <a:rPr lang="ru-RU" smtClean="0"/>
              <a:t>09.02.2018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5A8BC72-E607-4F05-957F-F08583C96C25}" type="slidenum">
              <a:rPr lang="ru-RU" smtClean="0"/>
              <a:t>‹#›</a:t>
            </a:fld>
            <a:endParaRPr lang="ru-RU"/>
          </a:p>
        </p:txBody>
      </p:sp>
    </p:spTree>
    <p:extLst>
      <p:ext uri="{BB962C8B-B14F-4D97-AF65-F5344CB8AC3E}">
        <p14:creationId xmlns:p14="http://schemas.microsoft.com/office/powerpoint/2010/main" val="1938177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E522CF4-9E53-463A-93D4-3C02E784F7E3}" type="datetimeFigureOut">
              <a:rPr lang="ru-RU" smtClean="0"/>
              <a:t>09.02.2018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5A8BC72-E607-4F05-957F-F08583C96C25}" type="slidenum">
              <a:rPr lang="ru-RU" smtClean="0"/>
              <a:t>‹#›</a:t>
            </a:fld>
            <a:endParaRPr lang="ru-RU"/>
          </a:p>
        </p:txBody>
      </p:sp>
    </p:spTree>
    <p:extLst>
      <p:ext uri="{BB962C8B-B14F-4D97-AF65-F5344CB8AC3E}">
        <p14:creationId xmlns:p14="http://schemas.microsoft.com/office/powerpoint/2010/main" val="3948638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E522CF4-9E53-463A-93D4-3C02E784F7E3}" type="datetimeFigureOut">
              <a:rPr lang="ru-RU" smtClean="0"/>
              <a:t>09.02.2018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5A8BC72-E607-4F05-957F-F08583C96C25}" type="slidenum">
              <a:rPr lang="ru-RU" smtClean="0"/>
              <a:t>‹#›</a:t>
            </a:fld>
            <a:endParaRPr lang="ru-RU"/>
          </a:p>
        </p:txBody>
      </p:sp>
    </p:spTree>
    <p:extLst>
      <p:ext uri="{BB962C8B-B14F-4D97-AF65-F5344CB8AC3E}">
        <p14:creationId xmlns:p14="http://schemas.microsoft.com/office/powerpoint/2010/main" val="844877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E522CF4-9E53-463A-93D4-3C02E784F7E3}" type="datetimeFigureOut">
              <a:rPr lang="ru-RU" smtClean="0"/>
              <a:t>09.02.2018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5A8BC72-E607-4F05-957F-F08583C96C25}" type="slidenum">
              <a:rPr lang="ru-RU" smtClean="0"/>
              <a:t>‹#›</a:t>
            </a:fld>
            <a:endParaRPr lang="ru-RU"/>
          </a:p>
        </p:txBody>
      </p:sp>
    </p:spTree>
    <p:extLst>
      <p:ext uri="{BB962C8B-B14F-4D97-AF65-F5344CB8AC3E}">
        <p14:creationId xmlns:p14="http://schemas.microsoft.com/office/powerpoint/2010/main" val="1563143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E522CF4-9E53-463A-93D4-3C02E784F7E3}" type="datetimeFigureOut">
              <a:rPr lang="ru-RU" smtClean="0"/>
              <a:t>09.02.2018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5A8BC72-E607-4F05-957F-F08583C96C25}" type="slidenum">
              <a:rPr lang="ru-RU" smtClean="0"/>
              <a:t>‹#›</a:t>
            </a:fld>
            <a:endParaRPr lang="ru-RU"/>
          </a:p>
        </p:txBody>
      </p:sp>
    </p:spTree>
    <p:extLst>
      <p:ext uri="{BB962C8B-B14F-4D97-AF65-F5344CB8AC3E}">
        <p14:creationId xmlns:p14="http://schemas.microsoft.com/office/powerpoint/2010/main" val="60009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E522CF4-9E53-463A-93D4-3C02E784F7E3}" type="datetimeFigureOut">
              <a:rPr lang="ru-RU" smtClean="0"/>
              <a:t>09.02.2018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5A8BC72-E607-4F05-957F-F08583C96C25}" type="slidenum">
              <a:rPr lang="ru-RU" smtClean="0"/>
              <a:t>‹#›</a:t>
            </a:fld>
            <a:endParaRPr lang="ru-RU"/>
          </a:p>
        </p:txBody>
      </p:sp>
    </p:spTree>
    <p:extLst>
      <p:ext uri="{BB962C8B-B14F-4D97-AF65-F5344CB8AC3E}">
        <p14:creationId xmlns:p14="http://schemas.microsoft.com/office/powerpoint/2010/main" val="2409318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E522CF4-9E53-463A-93D4-3C02E784F7E3}" type="datetimeFigureOut">
              <a:rPr lang="ru-RU" smtClean="0"/>
              <a:t>09.02.2018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5A8BC72-E607-4F05-957F-F08583C96C25}" type="slidenum">
              <a:rPr lang="ru-RU" smtClean="0"/>
              <a:t>‹#›</a:t>
            </a:fld>
            <a:endParaRPr lang="ru-RU"/>
          </a:p>
        </p:txBody>
      </p:sp>
    </p:spTree>
    <p:extLst>
      <p:ext uri="{BB962C8B-B14F-4D97-AF65-F5344CB8AC3E}">
        <p14:creationId xmlns:p14="http://schemas.microsoft.com/office/powerpoint/2010/main" val="583618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E522CF4-9E53-463A-93D4-3C02E784F7E3}" type="datetimeFigureOut">
              <a:rPr lang="ru-RU" smtClean="0"/>
              <a:t>09.02.2018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5A8BC72-E607-4F05-957F-F08583C96C25}" type="slidenum">
              <a:rPr lang="ru-RU" smtClean="0"/>
              <a:t>‹#›</a:t>
            </a:fld>
            <a:endParaRPr lang="ru-RU"/>
          </a:p>
        </p:txBody>
      </p:sp>
    </p:spTree>
    <p:extLst>
      <p:ext uri="{BB962C8B-B14F-4D97-AF65-F5344CB8AC3E}">
        <p14:creationId xmlns:p14="http://schemas.microsoft.com/office/powerpoint/2010/main" val="2248496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E522CF4-9E53-463A-93D4-3C02E784F7E3}" type="datetimeFigureOut">
              <a:rPr lang="ru-RU" smtClean="0"/>
              <a:t>09.02.2018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5A8BC72-E607-4F05-957F-F08583C96C25}" type="slidenum">
              <a:rPr lang="ru-RU" smtClean="0"/>
              <a:t>‹#›</a:t>
            </a:fld>
            <a:endParaRPr lang="ru-RU"/>
          </a:p>
        </p:txBody>
      </p:sp>
    </p:spTree>
    <p:extLst>
      <p:ext uri="{BB962C8B-B14F-4D97-AF65-F5344CB8AC3E}">
        <p14:creationId xmlns:p14="http://schemas.microsoft.com/office/powerpoint/2010/main" val="2124643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E522CF4-9E53-463A-93D4-3C02E784F7E3}" type="datetimeFigureOut">
              <a:rPr lang="ru-RU" smtClean="0"/>
              <a:t>09.02.2018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5A8BC72-E607-4F05-957F-F08583C96C25}" type="slidenum">
              <a:rPr lang="ru-RU" smtClean="0"/>
              <a:t>‹#›</a:t>
            </a:fld>
            <a:endParaRPr lang="ru-RU"/>
          </a:p>
        </p:txBody>
      </p:sp>
    </p:spTree>
    <p:extLst>
      <p:ext uri="{BB962C8B-B14F-4D97-AF65-F5344CB8AC3E}">
        <p14:creationId xmlns:p14="http://schemas.microsoft.com/office/powerpoint/2010/main" val="4281875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522CF4-9E53-463A-93D4-3C02E784F7E3}" type="datetimeFigureOut">
              <a:rPr lang="ru-RU" smtClean="0"/>
              <a:t>09.02.2018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A8BC72-E607-4F05-957F-F08583C96C25}" type="slidenum">
              <a:rPr lang="ru-RU" smtClean="0"/>
              <a:t>‹#›</a:t>
            </a:fld>
            <a:endParaRPr lang="ru-RU"/>
          </a:p>
        </p:txBody>
      </p:sp>
    </p:spTree>
    <p:extLst>
      <p:ext uri="{BB962C8B-B14F-4D97-AF65-F5344CB8AC3E}">
        <p14:creationId xmlns:p14="http://schemas.microsoft.com/office/powerpoint/2010/main" val="273630066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16632"/>
            <a:ext cx="8229600" cy="4522514"/>
          </a:xfrm>
        </p:spPr>
        <p:txBody>
          <a:bodyPr>
            <a:normAutofit/>
          </a:bodyPr>
          <a:lstStyle/>
          <a:p>
            <a:pPr algn="ctr"/>
            <a:r>
              <a:rPr lang="ru-RU" b="1" dirty="0">
                <a:solidFill>
                  <a:srgbClr val="06660B"/>
                </a:solidFill>
                <a:latin typeface="Times New Roman" pitchFamily="18" charset="0"/>
                <a:cs typeface="Times New Roman" pitchFamily="18" charset="0"/>
              </a:rPr>
              <a:t>Консультация для родителей</a:t>
            </a:r>
            <a:br>
              <a:rPr lang="ru-RU" b="1" dirty="0">
                <a:solidFill>
                  <a:srgbClr val="06660B"/>
                </a:solidFill>
                <a:latin typeface="Times New Roman" pitchFamily="18" charset="0"/>
                <a:cs typeface="Times New Roman" pitchFamily="18" charset="0"/>
              </a:rPr>
            </a:br>
            <a:r>
              <a:rPr lang="ru-RU" b="1" dirty="0">
                <a:solidFill>
                  <a:srgbClr val="06660B"/>
                </a:solidFill>
                <a:latin typeface="Times New Roman" pitchFamily="18" charset="0"/>
                <a:cs typeface="Times New Roman" pitchFamily="18" charset="0"/>
              </a:rPr>
              <a:t>«Знакомство с нетрадиционными техниками рисования »</a:t>
            </a:r>
            <a:r>
              <a:rPr lang="ru-RU" dirty="0">
                <a:solidFill>
                  <a:srgbClr val="06660B"/>
                </a:solidFill>
                <a:latin typeface="Times New Roman" pitchFamily="18" charset="0"/>
                <a:cs typeface="Times New Roman" pitchFamily="18" charset="0"/>
              </a:rPr>
              <a:t/>
            </a:r>
            <a:br>
              <a:rPr lang="ru-RU" dirty="0">
                <a:solidFill>
                  <a:srgbClr val="06660B"/>
                </a:solidFill>
                <a:latin typeface="Times New Roman" pitchFamily="18" charset="0"/>
                <a:cs typeface="Times New Roman" pitchFamily="18" charset="0"/>
              </a:rPr>
            </a:br>
            <a:endParaRPr lang="ru-RU" dirty="0">
              <a:solidFill>
                <a:srgbClr val="06660B"/>
              </a:solidFill>
              <a:latin typeface="Times New Roman" pitchFamily="18" charset="0"/>
              <a:cs typeface="Times New Roman" pitchFamily="18" charset="0"/>
            </a:endParaRPr>
          </a:p>
        </p:txBody>
      </p:sp>
      <p:sp>
        <p:nvSpPr>
          <p:cNvPr id="3" name="TextBox 2"/>
          <p:cNvSpPr txBox="1"/>
          <p:nvPr/>
        </p:nvSpPr>
        <p:spPr>
          <a:xfrm>
            <a:off x="684434" y="4293096"/>
            <a:ext cx="7128792" cy="923330"/>
          </a:xfrm>
          <a:prstGeom prst="rect">
            <a:avLst/>
          </a:prstGeom>
          <a:noFill/>
        </p:spPr>
        <p:txBody>
          <a:bodyPr wrap="square" rtlCol="0">
            <a:spAutoFit/>
          </a:bodyPr>
          <a:lstStyle/>
          <a:p>
            <a:r>
              <a:rPr lang="ru-RU" i="1" dirty="0" smtClean="0"/>
              <a:t>Воспитатель: Мамина Ксения Владимировна </a:t>
            </a:r>
          </a:p>
          <a:p>
            <a:r>
              <a:rPr lang="ru-RU" i="1" dirty="0" smtClean="0"/>
              <a:t>ГБДОУ детский сад №22 Василеостровского района </a:t>
            </a:r>
          </a:p>
          <a:p>
            <a:r>
              <a:rPr lang="ru-RU" i="1" dirty="0" smtClean="0"/>
              <a:t>Санкт-Петербурга</a:t>
            </a:r>
            <a:endParaRPr lang="ru-RU" i="1" dirty="0"/>
          </a:p>
        </p:txBody>
      </p:sp>
    </p:spTree>
    <p:extLst>
      <p:ext uri="{BB962C8B-B14F-4D97-AF65-F5344CB8AC3E}">
        <p14:creationId xmlns:p14="http://schemas.microsoft.com/office/powerpoint/2010/main" val="31820236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1564" y="457724"/>
            <a:ext cx="9144000" cy="5632311"/>
          </a:xfrm>
          <a:prstGeom prst="rect">
            <a:avLst/>
          </a:prstGeom>
        </p:spPr>
        <p:txBody>
          <a:bodyPr wrap="square">
            <a:spAutoFit/>
          </a:bodyPr>
          <a:lstStyle/>
          <a:p>
            <a:pPr algn="ctr"/>
            <a:r>
              <a:rPr lang="ru-RU" sz="2400" b="1" dirty="0">
                <a:solidFill>
                  <a:srgbClr val="C00000"/>
                </a:solidFill>
                <a:latin typeface="Times New Roman" pitchFamily="18" charset="0"/>
                <a:cs typeface="Times New Roman" pitchFamily="18" charset="0"/>
              </a:rPr>
              <a:t>8</a:t>
            </a:r>
            <a:r>
              <a:rPr lang="ru-RU" sz="2400" b="1" dirty="0" smtClean="0">
                <a:solidFill>
                  <a:srgbClr val="C00000"/>
                </a:solidFill>
                <a:latin typeface="Times New Roman" pitchFamily="18" charset="0"/>
                <a:cs typeface="Times New Roman" pitchFamily="18" charset="0"/>
              </a:rPr>
              <a:t>. </a:t>
            </a:r>
            <a:r>
              <a:rPr lang="ru-RU" sz="2400" b="1" dirty="0" err="1">
                <a:solidFill>
                  <a:srgbClr val="C00000"/>
                </a:solidFill>
                <a:latin typeface="Times New Roman" pitchFamily="18" charset="0"/>
                <a:cs typeface="Times New Roman" pitchFamily="18" charset="0"/>
              </a:rPr>
              <a:t>Кляксография</a:t>
            </a:r>
            <a:r>
              <a:rPr lang="ru-RU" sz="2400" dirty="0" smtClean="0">
                <a:solidFill>
                  <a:srgbClr val="C00000"/>
                </a:solidFill>
                <a:latin typeface="Times New Roman" pitchFamily="18" charset="0"/>
                <a:cs typeface="Times New Roman" pitchFamily="18" charset="0"/>
              </a:rPr>
              <a:t>.</a:t>
            </a:r>
          </a:p>
          <a:p>
            <a:pPr algn="ctr"/>
            <a:r>
              <a:rPr lang="ru-RU" sz="2400" dirty="0" smtClean="0">
                <a:latin typeface="Times New Roman" pitchFamily="18" charset="0"/>
                <a:cs typeface="Times New Roman" pitchFamily="18" charset="0"/>
              </a:rPr>
              <a:t>В </a:t>
            </a:r>
            <a:r>
              <a:rPr lang="ru-RU" sz="2400" dirty="0">
                <a:latin typeface="Times New Roman" pitchFamily="18" charset="0"/>
                <a:cs typeface="Times New Roman" pitchFamily="18" charset="0"/>
              </a:rPr>
              <a:t>основе этой техники рисования лежит обычная клякса.  В процессе рисования сначала получают спонтанные изображения. Затем ребенок дорисовывает детали, чтобы придать законченность и сходство с реальным образом. Оказывается, клякса может быть и способом рисования, за который никто не будет ругать, а, наоборот, еще  и похвалят</a:t>
            </a:r>
            <a:r>
              <a:rPr lang="ru-RU" sz="2400" dirty="0" smtClean="0">
                <a:latin typeface="Times New Roman" pitchFamily="18" charset="0"/>
                <a:cs typeface="Times New Roman" pitchFamily="18" charset="0"/>
              </a:rPr>
              <a:t>.</a:t>
            </a:r>
          </a:p>
          <a:p>
            <a:pPr algn="ctr"/>
            <a:r>
              <a:rPr lang="ru-RU" sz="2400" b="1" dirty="0">
                <a:solidFill>
                  <a:srgbClr val="C00000"/>
                </a:solidFill>
                <a:latin typeface="Times New Roman" pitchFamily="18" charset="0"/>
                <a:cs typeface="Times New Roman" pitchFamily="18" charset="0"/>
              </a:rPr>
              <a:t>9</a:t>
            </a:r>
            <a:r>
              <a:rPr lang="ru-RU" sz="2400" b="1" dirty="0" smtClean="0">
                <a:solidFill>
                  <a:srgbClr val="C00000"/>
                </a:solidFill>
                <a:latin typeface="Times New Roman" pitchFamily="18" charset="0"/>
                <a:cs typeface="Times New Roman" pitchFamily="18" charset="0"/>
              </a:rPr>
              <a:t>. </a:t>
            </a:r>
            <a:r>
              <a:rPr lang="ru-RU" sz="2400" b="1" dirty="0" err="1">
                <a:solidFill>
                  <a:srgbClr val="C00000"/>
                </a:solidFill>
                <a:latin typeface="Times New Roman" pitchFamily="18" charset="0"/>
                <a:cs typeface="Times New Roman" pitchFamily="18" charset="0"/>
              </a:rPr>
              <a:t>Набрызг</a:t>
            </a:r>
            <a:r>
              <a:rPr lang="ru-RU" sz="2400" b="1" dirty="0" smtClean="0">
                <a:solidFill>
                  <a:srgbClr val="C00000"/>
                </a:solidFill>
                <a:latin typeface="Times New Roman" pitchFamily="18" charset="0"/>
                <a:cs typeface="Times New Roman" pitchFamily="18" charset="0"/>
              </a:rPr>
              <a:t>.</a:t>
            </a:r>
          </a:p>
          <a:p>
            <a:pPr algn="ctr"/>
            <a:r>
              <a:rPr lang="ru-RU" sz="2400" dirty="0" smtClean="0">
                <a:latin typeface="Times New Roman" pitchFamily="18" charset="0"/>
                <a:cs typeface="Times New Roman" pitchFamily="18" charset="0"/>
              </a:rPr>
              <a:t>Ребенок </a:t>
            </a:r>
            <a:r>
              <a:rPr lang="ru-RU" sz="2400" dirty="0">
                <a:latin typeface="Times New Roman" pitchFamily="18" charset="0"/>
                <a:cs typeface="Times New Roman" pitchFamily="18" charset="0"/>
              </a:rPr>
              <a:t>набирает краску на зубную щётку и ударяет ею о картон, который держит над бумагой. Краска разбрызгивается на бумагу</a:t>
            </a:r>
            <a:r>
              <a:rPr lang="ru-RU" sz="2400" dirty="0" smtClean="0">
                <a:solidFill>
                  <a:srgbClr val="7030A0"/>
                </a:solidFill>
                <a:latin typeface="Times New Roman" pitchFamily="18" charset="0"/>
                <a:cs typeface="Times New Roman" pitchFamily="18" charset="0"/>
              </a:rPr>
              <a:t>.</a:t>
            </a:r>
          </a:p>
          <a:p>
            <a:pPr algn="ctr"/>
            <a:r>
              <a:rPr lang="ru-RU" sz="2400" b="1" dirty="0" smtClean="0">
                <a:solidFill>
                  <a:srgbClr val="C00000"/>
                </a:solidFill>
                <a:latin typeface="Times New Roman" pitchFamily="18" charset="0"/>
                <a:cs typeface="Times New Roman" pitchFamily="18" charset="0"/>
              </a:rPr>
              <a:t>10. </a:t>
            </a:r>
            <a:r>
              <a:rPr lang="ru-RU" sz="2400" b="1" dirty="0">
                <a:solidFill>
                  <a:srgbClr val="C00000"/>
                </a:solidFill>
                <a:latin typeface="Times New Roman" pitchFamily="18" charset="0"/>
                <a:cs typeface="Times New Roman" pitchFamily="18" charset="0"/>
              </a:rPr>
              <a:t>Рисование мыльными пузырями</a:t>
            </a:r>
            <a:r>
              <a:rPr lang="ru-RU" sz="2400" dirty="0" smtClean="0">
                <a:solidFill>
                  <a:srgbClr val="C00000"/>
                </a:solidFill>
                <a:latin typeface="Times New Roman" pitchFamily="18" charset="0"/>
                <a:cs typeface="Times New Roman" pitchFamily="18" charset="0"/>
              </a:rPr>
              <a:t>.</a:t>
            </a:r>
          </a:p>
          <a:p>
            <a:pPr algn="ctr"/>
            <a:r>
              <a:rPr lang="ru-RU" sz="2400" dirty="0" smtClean="0">
                <a:latin typeface="Times New Roman" pitchFamily="18" charset="0"/>
                <a:cs typeface="Times New Roman" pitchFamily="18" charset="0"/>
              </a:rPr>
              <a:t>Опустить </a:t>
            </a:r>
            <a:r>
              <a:rPr lang="ru-RU" sz="2400" dirty="0">
                <a:latin typeface="Times New Roman" pitchFamily="18" charset="0"/>
                <a:cs typeface="Times New Roman" pitchFamily="18" charset="0"/>
              </a:rPr>
              <a:t>трубочку в смесь (гуашь, мыло, вода) и подуть так, что бы получились мыльные пузыри. Чистый лист бумаги </a:t>
            </a:r>
            <a:r>
              <a:rPr lang="ru-RU" sz="2400" dirty="0" err="1" smtClean="0">
                <a:latin typeface="Times New Roman" pitchFamily="18" charset="0"/>
                <a:cs typeface="Times New Roman" pitchFamily="18" charset="0"/>
              </a:rPr>
              <a:t>прикаснуть</a:t>
            </a:r>
            <a:r>
              <a:rPr lang="ru-RU" sz="2400" dirty="0" smtClean="0">
                <a:latin typeface="Times New Roman" pitchFamily="18" charset="0"/>
                <a:cs typeface="Times New Roman" pitchFamily="18" charset="0"/>
              </a:rPr>
              <a:t> </a:t>
            </a:r>
            <a:r>
              <a:rPr lang="ru-RU" sz="2400" dirty="0">
                <a:latin typeface="Times New Roman" pitchFamily="18" charset="0"/>
                <a:cs typeface="Times New Roman" pitchFamily="18" charset="0"/>
              </a:rPr>
              <a:t>к пузырям, как бы перенося их на бумагу. Получаются интересные отпечатки, можно дорисовать детали.</a:t>
            </a:r>
          </a:p>
        </p:txBody>
      </p:sp>
    </p:spTree>
    <p:extLst>
      <p:ext uri="{BB962C8B-B14F-4D97-AF65-F5344CB8AC3E}">
        <p14:creationId xmlns:p14="http://schemas.microsoft.com/office/powerpoint/2010/main" val="32640646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315416"/>
            <a:ext cx="7239000" cy="216024"/>
          </a:xfrm>
        </p:spPr>
        <p:txBody>
          <a:bodyPr>
            <a:noAutofit/>
          </a:bodyPr>
          <a:lstStyle/>
          <a:p>
            <a:r>
              <a:rPr lang="ru-RU" sz="2000" b="1" dirty="0" smtClean="0">
                <a:solidFill>
                  <a:srgbClr val="C00000"/>
                </a:solidFill>
                <a:latin typeface="Times New Roman" pitchFamily="18" charset="0"/>
                <a:cs typeface="Times New Roman" pitchFamily="18" charset="0"/>
              </a:rPr>
              <a:t/>
            </a:r>
            <a:br>
              <a:rPr lang="ru-RU" sz="2000" b="1" dirty="0" smtClean="0">
                <a:solidFill>
                  <a:srgbClr val="C00000"/>
                </a:solidFill>
                <a:latin typeface="Times New Roman" pitchFamily="18" charset="0"/>
                <a:cs typeface="Times New Roman" pitchFamily="18" charset="0"/>
              </a:rPr>
            </a:br>
            <a:r>
              <a:rPr lang="ru-RU" sz="2000" b="1" dirty="0" smtClean="0">
                <a:solidFill>
                  <a:srgbClr val="C00000"/>
                </a:solidFill>
                <a:latin typeface="Times New Roman" pitchFamily="18" charset="0"/>
                <a:cs typeface="Times New Roman" pitchFamily="18" charset="0"/>
              </a:rPr>
              <a:t/>
            </a:r>
            <a:br>
              <a:rPr lang="ru-RU" sz="2000" b="1" dirty="0" smtClean="0">
                <a:solidFill>
                  <a:srgbClr val="C00000"/>
                </a:solidFill>
                <a:latin typeface="Times New Roman" pitchFamily="18" charset="0"/>
                <a:cs typeface="Times New Roman" pitchFamily="18" charset="0"/>
              </a:rPr>
            </a:br>
            <a:r>
              <a:rPr lang="ru-RU" sz="2000" dirty="0">
                <a:solidFill>
                  <a:srgbClr val="C00000"/>
                </a:solidFill>
                <a:latin typeface="Times New Roman" pitchFamily="18" charset="0"/>
                <a:cs typeface="Times New Roman" pitchFamily="18" charset="0"/>
              </a:rPr>
              <a:t/>
            </a:r>
            <a:br>
              <a:rPr lang="ru-RU" sz="2000" dirty="0">
                <a:solidFill>
                  <a:srgbClr val="C00000"/>
                </a:solidFill>
                <a:latin typeface="Times New Roman" pitchFamily="18" charset="0"/>
                <a:cs typeface="Times New Roman" pitchFamily="18" charset="0"/>
              </a:rPr>
            </a:br>
            <a:r>
              <a:rPr lang="ru-RU" sz="2000" dirty="0">
                <a:solidFill>
                  <a:srgbClr val="C00000"/>
                </a:solidFill>
                <a:latin typeface="Times New Roman" pitchFamily="18" charset="0"/>
                <a:cs typeface="Times New Roman" pitchFamily="18" charset="0"/>
              </a:rPr>
              <a:t/>
            </a:r>
            <a:br>
              <a:rPr lang="ru-RU" sz="2000" dirty="0">
                <a:solidFill>
                  <a:srgbClr val="C00000"/>
                </a:solidFill>
                <a:latin typeface="Times New Roman" pitchFamily="18" charset="0"/>
                <a:cs typeface="Times New Roman" pitchFamily="18" charset="0"/>
              </a:rPr>
            </a:br>
            <a:r>
              <a:rPr lang="ru-RU" sz="2000" dirty="0">
                <a:solidFill>
                  <a:srgbClr val="C00000"/>
                </a:solidFill>
                <a:latin typeface="Times New Roman" pitchFamily="18" charset="0"/>
                <a:cs typeface="Times New Roman" pitchFamily="18" charset="0"/>
              </a:rPr>
              <a:t/>
            </a:r>
            <a:br>
              <a:rPr lang="ru-RU" sz="2000" dirty="0">
                <a:solidFill>
                  <a:srgbClr val="C00000"/>
                </a:solidFill>
                <a:latin typeface="Times New Roman" pitchFamily="18" charset="0"/>
                <a:cs typeface="Times New Roman" pitchFamily="18" charset="0"/>
              </a:rPr>
            </a:br>
            <a:r>
              <a:rPr lang="ru-RU" sz="2000" dirty="0">
                <a:solidFill>
                  <a:srgbClr val="C00000"/>
                </a:solidFill>
                <a:latin typeface="Times New Roman" pitchFamily="18" charset="0"/>
                <a:cs typeface="Times New Roman" pitchFamily="18" charset="0"/>
              </a:rPr>
              <a:t/>
            </a:r>
            <a:br>
              <a:rPr lang="ru-RU" sz="2000" dirty="0">
                <a:solidFill>
                  <a:srgbClr val="C00000"/>
                </a:solidFill>
                <a:latin typeface="Times New Roman" pitchFamily="18" charset="0"/>
                <a:cs typeface="Times New Roman" pitchFamily="18" charset="0"/>
              </a:rPr>
            </a:br>
            <a:r>
              <a:rPr lang="ru-RU" sz="2000" dirty="0">
                <a:solidFill>
                  <a:srgbClr val="C00000"/>
                </a:solidFill>
                <a:latin typeface="Times New Roman" pitchFamily="18" charset="0"/>
                <a:cs typeface="Times New Roman" pitchFamily="18" charset="0"/>
              </a:rPr>
              <a:t/>
            </a:r>
            <a:br>
              <a:rPr lang="ru-RU" sz="2000" dirty="0">
                <a:solidFill>
                  <a:srgbClr val="C00000"/>
                </a:solidFill>
                <a:latin typeface="Times New Roman" pitchFamily="18" charset="0"/>
                <a:cs typeface="Times New Roman" pitchFamily="18" charset="0"/>
              </a:rPr>
            </a:br>
            <a:r>
              <a:rPr lang="ru-RU" sz="2000" dirty="0">
                <a:solidFill>
                  <a:srgbClr val="C00000"/>
                </a:solidFill>
                <a:latin typeface="Times New Roman" pitchFamily="18" charset="0"/>
                <a:cs typeface="Times New Roman" pitchFamily="18" charset="0"/>
              </a:rPr>
              <a:t/>
            </a:r>
            <a:br>
              <a:rPr lang="ru-RU" sz="2000" dirty="0">
                <a:solidFill>
                  <a:srgbClr val="C00000"/>
                </a:solidFill>
                <a:latin typeface="Times New Roman" pitchFamily="18" charset="0"/>
                <a:cs typeface="Times New Roman" pitchFamily="18" charset="0"/>
              </a:rPr>
            </a:br>
            <a:r>
              <a:rPr lang="ru-RU" sz="2000" dirty="0">
                <a:solidFill>
                  <a:srgbClr val="C00000"/>
                </a:solidFill>
                <a:latin typeface="Times New Roman" pitchFamily="18" charset="0"/>
                <a:cs typeface="Times New Roman" pitchFamily="18" charset="0"/>
              </a:rPr>
              <a:t/>
            </a:r>
            <a:br>
              <a:rPr lang="ru-RU" sz="2000" dirty="0">
                <a:solidFill>
                  <a:srgbClr val="C00000"/>
                </a:solidFill>
                <a:latin typeface="Times New Roman" pitchFamily="18" charset="0"/>
                <a:cs typeface="Times New Roman" pitchFamily="18" charset="0"/>
              </a:rPr>
            </a:br>
            <a:r>
              <a:rPr lang="ru-RU" sz="1800" dirty="0" smtClean="0">
                <a:solidFill>
                  <a:srgbClr val="C00000"/>
                </a:solidFill>
                <a:latin typeface="Times New Roman" pitchFamily="18" charset="0"/>
                <a:cs typeface="Times New Roman" pitchFamily="18" charset="0"/>
              </a:rPr>
              <a:t>11</a:t>
            </a:r>
            <a:r>
              <a:rPr lang="ru-RU" sz="1800" b="1" dirty="0" smtClean="0">
                <a:solidFill>
                  <a:srgbClr val="C00000"/>
                </a:solidFill>
                <a:latin typeface="Times New Roman" pitchFamily="18" charset="0"/>
                <a:cs typeface="Times New Roman" pitchFamily="18" charset="0"/>
              </a:rPr>
              <a:t>.</a:t>
            </a:r>
            <a:r>
              <a:rPr lang="ru-RU" sz="1800" b="1" dirty="0">
                <a:solidFill>
                  <a:srgbClr val="C00000"/>
                </a:solidFill>
                <a:latin typeface="Times New Roman" pitchFamily="18" charset="0"/>
                <a:cs typeface="Times New Roman" pitchFamily="18" charset="0"/>
              </a:rPr>
              <a:t> Рисование мятой бумагой</a:t>
            </a:r>
            <a:r>
              <a:rPr lang="ru-RU" sz="1800" dirty="0">
                <a:solidFill>
                  <a:srgbClr val="C00000"/>
                </a:solidFill>
                <a:latin typeface="Times New Roman" pitchFamily="18" charset="0"/>
                <a:cs typeface="Times New Roman" pitchFamily="18" charset="0"/>
              </a:rPr>
              <a:t/>
            </a:r>
            <a:br>
              <a:rPr lang="ru-RU" sz="1800" dirty="0">
                <a:solidFill>
                  <a:srgbClr val="C00000"/>
                </a:solidFill>
                <a:latin typeface="Times New Roman" pitchFamily="18" charset="0"/>
                <a:cs typeface="Times New Roman" pitchFamily="18" charset="0"/>
              </a:rPr>
            </a:br>
            <a:r>
              <a:rPr lang="ru-RU" sz="1800" dirty="0">
                <a:solidFill>
                  <a:srgbClr val="7030A0"/>
                </a:solidFill>
                <a:latin typeface="Times New Roman" pitchFamily="18" charset="0"/>
                <a:cs typeface="Times New Roman" pitchFamily="18" charset="0"/>
              </a:rPr>
              <a:t>Таким способом, например можно нарисовать </a:t>
            </a:r>
            <a:r>
              <a:rPr lang="ru-RU" sz="1800" dirty="0" smtClean="0">
                <a:solidFill>
                  <a:srgbClr val="7030A0"/>
                </a:solidFill>
                <a:latin typeface="Times New Roman" pitchFamily="18" charset="0"/>
                <a:cs typeface="Times New Roman" pitchFamily="18" charset="0"/>
              </a:rPr>
              <a:t>тучку. </a:t>
            </a:r>
            <a:r>
              <a:rPr lang="ru-RU" sz="1800" dirty="0">
                <a:solidFill>
                  <a:srgbClr val="7030A0"/>
                </a:solidFill>
                <a:latin typeface="Times New Roman" pitchFamily="18" charset="0"/>
                <a:cs typeface="Times New Roman" pitchFamily="18" charset="0"/>
              </a:rPr>
              <a:t>Для этого смять тонкий лист бумаги, обмакнуть его в краску и, осторожно </a:t>
            </a:r>
            <a:r>
              <a:rPr lang="ru-RU" sz="1800" dirty="0" err="1">
                <a:solidFill>
                  <a:srgbClr val="7030A0"/>
                </a:solidFill>
                <a:latin typeface="Times New Roman" pitchFamily="18" charset="0"/>
                <a:cs typeface="Times New Roman" pitchFamily="18" charset="0"/>
              </a:rPr>
              <a:t>примакивая</a:t>
            </a:r>
            <a:r>
              <a:rPr lang="ru-RU" sz="1800" dirty="0">
                <a:solidFill>
                  <a:srgbClr val="7030A0"/>
                </a:solidFill>
                <a:latin typeface="Times New Roman" pitchFamily="18" charset="0"/>
                <a:cs typeface="Times New Roman" pitchFamily="18" charset="0"/>
              </a:rPr>
              <a:t> нарисовать </a:t>
            </a:r>
            <a:r>
              <a:rPr lang="ru-RU" sz="1800" dirty="0" smtClean="0">
                <a:solidFill>
                  <a:srgbClr val="7030A0"/>
                </a:solidFill>
                <a:latin typeface="Times New Roman" pitchFamily="18" charset="0"/>
                <a:cs typeface="Times New Roman" pitchFamily="18" charset="0"/>
              </a:rPr>
              <a:t>тучу. </a:t>
            </a:r>
            <a:r>
              <a:rPr lang="ru-RU" sz="1800" dirty="0">
                <a:solidFill>
                  <a:srgbClr val="7030A0"/>
                </a:solidFill>
                <a:latin typeface="Times New Roman" pitchFamily="18" charset="0"/>
                <a:cs typeface="Times New Roman" pitchFamily="18" charset="0"/>
              </a:rPr>
              <a:t>Таким же способом можно нарисовать траву, небо, </a:t>
            </a:r>
            <a:r>
              <a:rPr lang="ru-RU" sz="1800" dirty="0" smtClean="0">
                <a:solidFill>
                  <a:srgbClr val="7030A0"/>
                </a:solidFill>
                <a:latin typeface="Times New Roman" pitchFamily="18" charset="0"/>
                <a:cs typeface="Times New Roman" pitchFamily="18" charset="0"/>
              </a:rPr>
              <a:t>снег, крону деревьев.</a:t>
            </a:r>
            <a:r>
              <a:rPr lang="ru-RU" sz="1800" dirty="0">
                <a:solidFill>
                  <a:srgbClr val="7030A0"/>
                </a:solidFill>
                <a:latin typeface="Times New Roman" pitchFamily="18" charset="0"/>
                <a:cs typeface="Times New Roman" pitchFamily="18" charset="0"/>
              </a:rPr>
              <a:t/>
            </a:r>
            <a:br>
              <a:rPr lang="ru-RU" sz="1800" dirty="0">
                <a:solidFill>
                  <a:srgbClr val="7030A0"/>
                </a:solidFill>
                <a:latin typeface="Times New Roman" pitchFamily="18" charset="0"/>
                <a:cs typeface="Times New Roman" pitchFamily="18" charset="0"/>
              </a:rPr>
            </a:br>
            <a:endParaRPr lang="ru-RU" sz="1800" dirty="0">
              <a:solidFill>
                <a:srgbClr val="7030A0"/>
              </a:solidFill>
              <a:latin typeface="Times New Roman" pitchFamily="18" charset="0"/>
              <a:cs typeface="Times New Roman" pitchFamily="18"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23728" y="1916832"/>
            <a:ext cx="4320480" cy="4176464"/>
          </a:xfrm>
        </p:spPr>
      </p:pic>
    </p:spTree>
    <p:extLst>
      <p:ext uri="{BB962C8B-B14F-4D97-AF65-F5344CB8AC3E}">
        <p14:creationId xmlns:p14="http://schemas.microsoft.com/office/powerpoint/2010/main" val="26488608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203848" cy="6858000"/>
          </a:xfrm>
          <a:prstGeom prst="rect">
            <a:avLst/>
          </a:prstGeom>
        </p:spPr>
      </p:pic>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03848" y="0"/>
            <a:ext cx="3096344" cy="6858000"/>
          </a:xfrm>
          <a:prstGeom prst="rect">
            <a:avLst/>
          </a:prstGeom>
        </p:spPr>
      </p:pic>
      <p:pic>
        <p:nvPicPr>
          <p:cNvPr id="4" name="Рисунок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0192" y="0"/>
            <a:ext cx="2843808" cy="6858000"/>
          </a:xfrm>
          <a:prstGeom prst="rect">
            <a:avLst/>
          </a:prstGeom>
        </p:spPr>
      </p:pic>
    </p:spTree>
    <p:extLst>
      <p:ext uri="{BB962C8B-B14F-4D97-AF65-F5344CB8AC3E}">
        <p14:creationId xmlns:p14="http://schemas.microsoft.com/office/powerpoint/2010/main" val="22081363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166842"/>
            <a:ext cx="8928992" cy="5262979"/>
          </a:xfrm>
          <a:prstGeom prst="rect">
            <a:avLst/>
          </a:prstGeom>
        </p:spPr>
        <p:txBody>
          <a:bodyPr wrap="square">
            <a:spAutoFit/>
          </a:bodyPr>
          <a:lstStyle/>
          <a:p>
            <a:pPr algn="ctr"/>
            <a:r>
              <a:rPr lang="ru-RU" sz="2800" dirty="0">
                <a:latin typeface="Times New Roman" pitchFamily="18" charset="0"/>
                <a:cs typeface="Times New Roman" pitchFamily="18" charset="0"/>
              </a:rPr>
              <a:t>Каждая из этих техник - это маленькая игра. Их использование позволяет детям чувствовать себя </a:t>
            </a:r>
            <a:r>
              <a:rPr lang="ru-RU" sz="2800" dirty="0" err="1" smtClean="0">
                <a:latin typeface="Times New Roman" pitchFamily="18" charset="0"/>
                <a:cs typeface="Times New Roman" pitchFamily="18" charset="0"/>
              </a:rPr>
              <a:t>раскованнее</a:t>
            </a:r>
            <a:r>
              <a:rPr lang="ru-RU" sz="2800" dirty="0">
                <a:latin typeface="Times New Roman" pitchFamily="18" charset="0"/>
                <a:cs typeface="Times New Roman" pitchFamily="18" charset="0"/>
              </a:rPr>
              <a:t>, смелее, непосредственнее, развивает воображение, дает полную свободу для самовыражения.</a:t>
            </a:r>
          </a:p>
          <a:p>
            <a:pPr algn="ctr"/>
            <a:r>
              <a:rPr lang="ru-RU" sz="2800" dirty="0">
                <a:latin typeface="Times New Roman" pitchFamily="18" charset="0"/>
                <a:cs typeface="Times New Roman" pitchFamily="18" charset="0"/>
              </a:rPr>
              <a:t>Такие занятия сохраняют психическое равновесие, дают возможность безопасному выходу эмоций, при этом ребенок имеет возможность реализовать свой творческий потенциал, творить так, как хочется именно ему, быть свободным от любого давления, навязывания чужого мнения.</a:t>
            </a:r>
          </a:p>
          <a:p>
            <a:pPr algn="ctr"/>
            <a:r>
              <a:rPr lang="ru-RU" sz="2800" dirty="0">
                <a:latin typeface="Times New Roman" pitchFamily="18" charset="0"/>
                <a:cs typeface="Times New Roman" pitchFamily="18" charset="0"/>
              </a:rPr>
              <a:t>Так же укрепляется вера ребенка в собственные силы, развивается индивидуальность, автономность.</a:t>
            </a:r>
          </a:p>
        </p:txBody>
      </p:sp>
    </p:spTree>
    <p:extLst>
      <p:ext uri="{BB962C8B-B14F-4D97-AF65-F5344CB8AC3E}">
        <p14:creationId xmlns:p14="http://schemas.microsoft.com/office/powerpoint/2010/main" val="24192266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987824" cy="6858000"/>
          </a:xfrm>
          <a:prstGeom prst="rect">
            <a:avLst/>
          </a:prstGeom>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7824" y="0"/>
            <a:ext cx="3168352" cy="6858000"/>
          </a:xfrm>
          <a:prstGeom prst="rect">
            <a:avLst/>
          </a:prstGeom>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6176" y="0"/>
            <a:ext cx="2987824" cy="6858000"/>
          </a:xfrm>
          <a:prstGeom prst="rect">
            <a:avLst/>
          </a:prstGeom>
        </p:spPr>
      </p:pic>
    </p:spTree>
    <p:extLst>
      <p:ext uri="{BB962C8B-B14F-4D97-AF65-F5344CB8AC3E}">
        <p14:creationId xmlns:p14="http://schemas.microsoft.com/office/powerpoint/2010/main" val="37869804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332656"/>
            <a:ext cx="8784976" cy="5509200"/>
          </a:xfrm>
          <a:prstGeom prst="rect">
            <a:avLst/>
          </a:prstGeom>
        </p:spPr>
        <p:txBody>
          <a:bodyPr wrap="square">
            <a:spAutoFit/>
          </a:bodyPr>
          <a:lstStyle/>
          <a:p>
            <a:pPr algn="ctr"/>
            <a:r>
              <a:rPr lang="ru-RU" sz="4400" dirty="0">
                <a:solidFill>
                  <a:srgbClr val="7030A0"/>
                </a:solidFill>
                <a:latin typeface="Times New Roman" pitchFamily="18" charset="0"/>
                <a:cs typeface="Times New Roman" pitchFamily="18" charset="0"/>
              </a:rPr>
              <a:t>Самое главное – дети любят и с нетерпением ждут занятий. И это большое счастье, когда видишь сияющие детские глаза и знаешь, что приносишь радость и счастье в детские сердца!</a:t>
            </a:r>
          </a:p>
          <a:p>
            <a:pPr algn="ctr"/>
            <a:r>
              <a:rPr lang="ru-RU" sz="4400" b="1" dirty="0">
                <a:solidFill>
                  <a:srgbClr val="C00000"/>
                </a:solidFill>
                <a:latin typeface="Times New Roman" pitchFamily="18" charset="0"/>
                <a:cs typeface="Times New Roman" pitchFamily="18" charset="0"/>
              </a:rPr>
              <a:t>Пробуйте, и у вас обязательно всё получится!</a:t>
            </a:r>
            <a:endParaRPr lang="ru-RU" sz="4400"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9959523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51520" y="188640"/>
            <a:ext cx="8712968" cy="648072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300" dirty="0">
                <a:solidFill>
                  <a:srgbClr val="002060"/>
                </a:solidFill>
                <a:latin typeface="Times New Roman" pitchFamily="18" charset="0"/>
                <a:cs typeface="Times New Roman" pitchFamily="18" charset="0"/>
              </a:rPr>
              <a:t>Термин «нетрадиционный» подразумевает использование материалов, инструментов, способов рисования, которые не являются общепринятыми, традиционными, широко известными.</a:t>
            </a:r>
          </a:p>
          <a:p>
            <a:r>
              <a:rPr lang="ru-RU" sz="2300" dirty="0">
                <a:solidFill>
                  <a:srgbClr val="002060"/>
                </a:solidFill>
                <a:latin typeface="Times New Roman" pitchFamily="18" charset="0"/>
                <a:cs typeface="Times New Roman" pitchFamily="18" charset="0"/>
              </a:rPr>
              <a:t>В процессе нетрадиционного рисования ребёнок всесторонне развивается.</a:t>
            </a:r>
          </a:p>
          <a:p>
            <a:r>
              <a:rPr lang="ru-RU" sz="2300" dirty="0">
                <a:solidFill>
                  <a:srgbClr val="002060"/>
                </a:solidFill>
                <a:latin typeface="Times New Roman" pitchFamily="18" charset="0"/>
                <a:cs typeface="Times New Roman" pitchFamily="18" charset="0"/>
              </a:rPr>
              <a:t>Такие занятия не утомляют дошкольников, у детей сохраняется высокая активность, работоспособность на протяжении всего времени, отведенного на выполнение задания. Нетрадиционные техники позволяют педагогу осуществлять индивидуальный подход к детям, учитывать их желание, интерес. Их использование способствует интеллектуальному развитию ребенка, коррекции психических процессов и личностной сферы дошкольников.</a:t>
            </a:r>
          </a:p>
          <a:p>
            <a:r>
              <a:rPr lang="ru-RU" sz="2300" dirty="0">
                <a:solidFill>
                  <a:srgbClr val="002060"/>
                </a:solidFill>
                <a:latin typeface="Times New Roman" pitchFamily="18" charset="0"/>
                <a:cs typeface="Times New Roman" pitchFamily="18" charset="0"/>
              </a:rPr>
              <a:t>Рисование необычными материалами и оригинальными техниками позволяют детям ощутить незабываемые положительные эмоции. А по эмоциям можно судить о том, что в данный момент творится у ребёнка на душе, какое у него настроение, что его радует, а что </a:t>
            </a:r>
            <a:r>
              <a:rPr lang="ru-RU" sz="2300" dirty="0" smtClean="0">
                <a:solidFill>
                  <a:srgbClr val="002060"/>
                </a:solidFill>
                <a:latin typeface="Times New Roman" pitchFamily="18" charset="0"/>
                <a:cs typeface="Times New Roman" pitchFamily="18" charset="0"/>
              </a:rPr>
              <a:t>огорчает.</a:t>
            </a:r>
            <a:endParaRPr lang="ru-RU" sz="23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3751382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88640"/>
            <a:ext cx="8784976" cy="32403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400" dirty="0">
                <a:solidFill>
                  <a:schemeClr val="tx1"/>
                </a:solidFill>
                <a:latin typeface="Times New Roman" pitchFamily="18" charset="0"/>
                <a:cs typeface="Times New Roman" pitchFamily="18" charset="0"/>
              </a:rPr>
              <a:t>Нетрадиционные техники рисования позволяют избежать этого, так как педагог вместо готового образца демонстрирует лишь способ действия с нетрадиционными материалами, инструментами. Это дает толчок к проявлению самостоятельности, инициативы, выражения индивидуальности. </a:t>
            </a:r>
            <a:r>
              <a:rPr lang="ru-RU" sz="2400" dirty="0" smtClean="0">
                <a:solidFill>
                  <a:schemeClr val="tx1"/>
                </a:solidFill>
                <a:latin typeface="Times New Roman" pitchFamily="18" charset="0"/>
                <a:cs typeface="Times New Roman" pitchFamily="18" charset="0"/>
              </a:rPr>
              <a:t>Методов </a:t>
            </a:r>
            <a:r>
              <a:rPr lang="ru-RU" sz="2400" dirty="0">
                <a:solidFill>
                  <a:schemeClr val="tx1"/>
                </a:solidFill>
                <a:latin typeface="Times New Roman" pitchFamily="18" charset="0"/>
                <a:cs typeface="Times New Roman" pitchFamily="18" charset="0"/>
              </a:rPr>
              <a:t>и приёмов нетрадиционного рисования очень много, я хочу познакомить вас с некоторыми из них. Такие методы и приёмы помогут интересно организовать творческий процесс на занятиях изобразительной деятельностью.</a:t>
            </a:r>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3499438"/>
            <a:ext cx="3024336" cy="3097914"/>
          </a:xfrm>
          <a:prstGeom prst="rect">
            <a:avLst/>
          </a:prstGeom>
        </p:spPr>
      </p:pic>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1760" y="3499438"/>
            <a:ext cx="2520280" cy="3097914"/>
          </a:xfrm>
          <a:prstGeom prst="rect">
            <a:avLst/>
          </a:prstGeom>
        </p:spPr>
      </p:pic>
      <p:pic>
        <p:nvPicPr>
          <p:cNvPr id="5" name="Рисунок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88024" y="3437214"/>
            <a:ext cx="2592288" cy="3097914"/>
          </a:xfrm>
          <a:prstGeom prst="rect">
            <a:avLst/>
          </a:prstGeom>
        </p:spPr>
      </p:pic>
    </p:spTree>
    <p:extLst>
      <p:ext uri="{BB962C8B-B14F-4D97-AF65-F5344CB8AC3E}">
        <p14:creationId xmlns:p14="http://schemas.microsoft.com/office/powerpoint/2010/main" val="29793145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57200" y="-459432"/>
            <a:ext cx="7239000" cy="2376264"/>
          </a:xfrm>
        </p:spPr>
        <p:txBody>
          <a:bodyPr>
            <a:noAutofit/>
          </a:bodyPr>
          <a:lstStyle/>
          <a:p>
            <a:r>
              <a:rPr lang="ru-RU" sz="1800" b="1" dirty="0" smtClean="0">
                <a:solidFill>
                  <a:srgbClr val="C00000"/>
                </a:solidFill>
                <a:latin typeface="Times New Roman" pitchFamily="18" charset="0"/>
                <a:cs typeface="Times New Roman" pitchFamily="18" charset="0"/>
              </a:rPr>
              <a:t/>
            </a:r>
            <a:br>
              <a:rPr lang="ru-RU" sz="1800" b="1" dirty="0" smtClean="0">
                <a:solidFill>
                  <a:srgbClr val="C00000"/>
                </a:solidFill>
                <a:latin typeface="Times New Roman" pitchFamily="18" charset="0"/>
                <a:cs typeface="Times New Roman" pitchFamily="18" charset="0"/>
              </a:rPr>
            </a:br>
            <a:r>
              <a:rPr lang="ru-RU" sz="1800" b="1" dirty="0">
                <a:solidFill>
                  <a:srgbClr val="C00000"/>
                </a:solidFill>
                <a:latin typeface="Times New Roman" pitchFamily="18" charset="0"/>
                <a:cs typeface="Times New Roman" pitchFamily="18" charset="0"/>
              </a:rPr>
              <a:t/>
            </a:r>
            <a:br>
              <a:rPr lang="ru-RU" sz="1800" b="1" dirty="0">
                <a:solidFill>
                  <a:srgbClr val="C00000"/>
                </a:solidFill>
                <a:latin typeface="Times New Roman" pitchFamily="18" charset="0"/>
                <a:cs typeface="Times New Roman" pitchFamily="18" charset="0"/>
              </a:rPr>
            </a:br>
            <a:r>
              <a:rPr lang="ru-RU" sz="1800" b="1" dirty="0" smtClean="0">
                <a:solidFill>
                  <a:srgbClr val="C00000"/>
                </a:solidFill>
                <a:latin typeface="Times New Roman" pitchFamily="18" charset="0"/>
                <a:cs typeface="Times New Roman" pitchFamily="18" charset="0"/>
              </a:rPr>
              <a:t/>
            </a:r>
            <a:br>
              <a:rPr lang="ru-RU" sz="1800" b="1" dirty="0" smtClean="0">
                <a:solidFill>
                  <a:srgbClr val="C00000"/>
                </a:solidFill>
                <a:latin typeface="Times New Roman" pitchFamily="18" charset="0"/>
                <a:cs typeface="Times New Roman" pitchFamily="18" charset="0"/>
              </a:rPr>
            </a:br>
            <a:r>
              <a:rPr lang="ru-RU" sz="1800" b="1" dirty="0">
                <a:solidFill>
                  <a:srgbClr val="C00000"/>
                </a:solidFill>
                <a:latin typeface="Times New Roman" pitchFamily="18" charset="0"/>
                <a:cs typeface="Times New Roman" pitchFamily="18" charset="0"/>
              </a:rPr>
              <a:t/>
            </a:r>
            <a:br>
              <a:rPr lang="ru-RU" sz="1800" b="1" dirty="0">
                <a:solidFill>
                  <a:srgbClr val="C00000"/>
                </a:solidFill>
                <a:latin typeface="Times New Roman" pitchFamily="18" charset="0"/>
                <a:cs typeface="Times New Roman" pitchFamily="18" charset="0"/>
              </a:rPr>
            </a:br>
            <a:r>
              <a:rPr lang="ru-RU" sz="1800" b="1" dirty="0" smtClean="0">
                <a:solidFill>
                  <a:srgbClr val="C00000"/>
                </a:solidFill>
                <a:latin typeface="Times New Roman" pitchFamily="18" charset="0"/>
                <a:cs typeface="Times New Roman" pitchFamily="18" charset="0"/>
              </a:rPr>
              <a:t/>
            </a:r>
            <a:br>
              <a:rPr lang="ru-RU" sz="1800" b="1" dirty="0" smtClean="0">
                <a:solidFill>
                  <a:srgbClr val="C00000"/>
                </a:solidFill>
                <a:latin typeface="Times New Roman" pitchFamily="18" charset="0"/>
                <a:cs typeface="Times New Roman" pitchFamily="18" charset="0"/>
              </a:rPr>
            </a:br>
            <a:r>
              <a:rPr lang="ru-RU" sz="1800" b="1" dirty="0" smtClean="0">
                <a:solidFill>
                  <a:srgbClr val="C00000"/>
                </a:solidFill>
                <a:latin typeface="Times New Roman" pitchFamily="18" charset="0"/>
                <a:cs typeface="Times New Roman" pitchFamily="18" charset="0"/>
              </a:rPr>
              <a:t>1</a:t>
            </a:r>
            <a:r>
              <a:rPr lang="ru-RU" sz="1800" b="1" dirty="0">
                <a:solidFill>
                  <a:srgbClr val="C00000"/>
                </a:solidFill>
                <a:latin typeface="Times New Roman" pitchFamily="18" charset="0"/>
                <a:cs typeface="Times New Roman" pitchFamily="18" charset="0"/>
              </a:rPr>
              <a:t>.</a:t>
            </a:r>
            <a:r>
              <a:rPr lang="ru-RU" sz="1800" dirty="0">
                <a:solidFill>
                  <a:srgbClr val="C00000"/>
                </a:solidFill>
                <a:latin typeface="Times New Roman" pitchFamily="18" charset="0"/>
                <a:cs typeface="Times New Roman" pitchFamily="18" charset="0"/>
              </a:rPr>
              <a:t> </a:t>
            </a:r>
            <a:r>
              <a:rPr lang="ru-RU" sz="1800" b="1" dirty="0">
                <a:solidFill>
                  <a:srgbClr val="C00000"/>
                </a:solidFill>
                <a:latin typeface="Times New Roman" pitchFamily="18" charset="0"/>
                <a:cs typeface="Times New Roman" pitchFamily="18" charset="0"/>
              </a:rPr>
              <a:t>Печать от руки</a:t>
            </a:r>
            <a:r>
              <a:rPr lang="ru-RU" sz="1800" dirty="0">
                <a:solidFill>
                  <a:srgbClr val="C00000"/>
                </a:solidFill>
                <a:latin typeface="Times New Roman" pitchFamily="18" charset="0"/>
                <a:cs typeface="Times New Roman" pitchFamily="18" charset="0"/>
              </a:rPr>
              <a:t/>
            </a:r>
            <a:br>
              <a:rPr lang="ru-RU" sz="1800" dirty="0">
                <a:solidFill>
                  <a:srgbClr val="C00000"/>
                </a:solidFill>
                <a:latin typeface="Times New Roman" pitchFamily="18" charset="0"/>
                <a:cs typeface="Times New Roman" pitchFamily="18" charset="0"/>
              </a:rPr>
            </a:br>
            <a:r>
              <a:rPr lang="ru-RU" sz="1800" b="1" dirty="0">
                <a:solidFill>
                  <a:srgbClr val="7030A0"/>
                </a:solidFill>
                <a:latin typeface="Times New Roman" pitchFamily="18" charset="0"/>
                <a:cs typeface="Times New Roman" pitchFamily="18" charset="0"/>
              </a:rPr>
              <a:t>Способ получения изображения: ребёнок опускает в гуашь ладошку (всю кисть) или окрашивает её с помощью кисточки и делает отпечаток на бумаге. Рисуют и правой и левой руками, окрашенными разными цветами.</a:t>
            </a:r>
            <a:br>
              <a:rPr lang="ru-RU" sz="1800" b="1" dirty="0">
                <a:solidFill>
                  <a:srgbClr val="7030A0"/>
                </a:solidFill>
                <a:latin typeface="Times New Roman" pitchFamily="18" charset="0"/>
                <a:cs typeface="Times New Roman" pitchFamily="18" charset="0"/>
              </a:rPr>
            </a:br>
            <a:endParaRPr lang="ru-RU" sz="1800" b="1" dirty="0">
              <a:solidFill>
                <a:srgbClr val="7030A0"/>
              </a:solidFill>
              <a:latin typeface="Times New Roman" pitchFamily="18" charset="0"/>
              <a:cs typeface="Times New Roman" pitchFamily="18" charset="0"/>
            </a:endParaRPr>
          </a:p>
        </p:txBody>
      </p:sp>
      <p:pic>
        <p:nvPicPr>
          <p:cNvPr id="1026" name="Picture 2" descr="C:\Users\PB\Desktop\DSC_0374.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390303" y="2276872"/>
            <a:ext cx="6363393" cy="4320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88465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000" b="1" dirty="0" smtClean="0">
                <a:solidFill>
                  <a:srgbClr val="C00000"/>
                </a:solidFill>
                <a:latin typeface="Times New Roman" pitchFamily="18" charset="0"/>
                <a:cs typeface="Times New Roman" pitchFamily="18" charset="0"/>
              </a:rPr>
              <a:t/>
            </a:r>
            <a:br>
              <a:rPr lang="ru-RU" sz="2000" b="1" dirty="0" smtClean="0">
                <a:solidFill>
                  <a:srgbClr val="C00000"/>
                </a:solidFill>
                <a:latin typeface="Times New Roman" pitchFamily="18" charset="0"/>
                <a:cs typeface="Times New Roman" pitchFamily="18" charset="0"/>
              </a:rPr>
            </a:br>
            <a:r>
              <a:rPr lang="ru-RU" sz="2000" b="1" dirty="0">
                <a:solidFill>
                  <a:srgbClr val="C00000"/>
                </a:solidFill>
                <a:latin typeface="Times New Roman" pitchFamily="18" charset="0"/>
                <a:cs typeface="Times New Roman" pitchFamily="18" charset="0"/>
              </a:rPr>
              <a:t/>
            </a:r>
            <a:br>
              <a:rPr lang="ru-RU" sz="2000" b="1" dirty="0">
                <a:solidFill>
                  <a:srgbClr val="C00000"/>
                </a:solidFill>
                <a:latin typeface="Times New Roman" pitchFamily="18" charset="0"/>
                <a:cs typeface="Times New Roman" pitchFamily="18" charset="0"/>
              </a:rPr>
            </a:br>
            <a:r>
              <a:rPr lang="ru-RU" sz="2000" b="1" dirty="0" smtClean="0">
                <a:solidFill>
                  <a:srgbClr val="C00000"/>
                </a:solidFill>
                <a:latin typeface="Times New Roman" pitchFamily="18" charset="0"/>
                <a:cs typeface="Times New Roman" pitchFamily="18" charset="0"/>
              </a:rPr>
              <a:t/>
            </a:r>
            <a:br>
              <a:rPr lang="ru-RU" sz="2000" b="1" dirty="0" smtClean="0">
                <a:solidFill>
                  <a:srgbClr val="C00000"/>
                </a:solidFill>
                <a:latin typeface="Times New Roman" pitchFamily="18" charset="0"/>
                <a:cs typeface="Times New Roman" pitchFamily="18" charset="0"/>
              </a:rPr>
            </a:br>
            <a:r>
              <a:rPr lang="ru-RU" sz="2000" b="1" dirty="0">
                <a:solidFill>
                  <a:srgbClr val="C00000"/>
                </a:solidFill>
                <a:latin typeface="Times New Roman" pitchFamily="18" charset="0"/>
                <a:cs typeface="Times New Roman" pitchFamily="18" charset="0"/>
              </a:rPr>
              <a:t/>
            </a:r>
            <a:br>
              <a:rPr lang="ru-RU" sz="2000" b="1" dirty="0">
                <a:solidFill>
                  <a:srgbClr val="C00000"/>
                </a:solidFill>
                <a:latin typeface="Times New Roman" pitchFamily="18" charset="0"/>
                <a:cs typeface="Times New Roman" pitchFamily="18" charset="0"/>
              </a:rPr>
            </a:br>
            <a:r>
              <a:rPr lang="ru-RU" sz="2000" b="1" dirty="0" smtClean="0">
                <a:solidFill>
                  <a:srgbClr val="C00000"/>
                </a:solidFill>
                <a:latin typeface="Times New Roman" pitchFamily="18" charset="0"/>
                <a:cs typeface="Times New Roman" pitchFamily="18" charset="0"/>
              </a:rPr>
              <a:t>2.</a:t>
            </a:r>
            <a:r>
              <a:rPr lang="ru-RU" sz="2000" dirty="0">
                <a:solidFill>
                  <a:srgbClr val="C00000"/>
                </a:solidFill>
                <a:latin typeface="Times New Roman" pitchFamily="18" charset="0"/>
                <a:cs typeface="Times New Roman" pitchFamily="18" charset="0"/>
              </a:rPr>
              <a:t> </a:t>
            </a:r>
            <a:r>
              <a:rPr lang="ru-RU" sz="2000" b="1" dirty="0">
                <a:solidFill>
                  <a:srgbClr val="C00000"/>
                </a:solidFill>
                <a:latin typeface="Times New Roman" pitchFamily="18" charset="0"/>
                <a:cs typeface="Times New Roman" pitchFamily="18" charset="0"/>
              </a:rPr>
              <a:t>Рисование пальцем.</a:t>
            </a:r>
            <a:r>
              <a:rPr lang="ru-RU" sz="2000" dirty="0">
                <a:solidFill>
                  <a:srgbClr val="C00000"/>
                </a:solidFill>
                <a:latin typeface="Times New Roman" pitchFamily="18" charset="0"/>
                <a:cs typeface="Times New Roman" pitchFamily="18" charset="0"/>
              </a:rPr>
              <a:t/>
            </a:r>
            <a:br>
              <a:rPr lang="ru-RU" sz="2000" dirty="0">
                <a:solidFill>
                  <a:srgbClr val="C00000"/>
                </a:solidFill>
                <a:latin typeface="Times New Roman" pitchFamily="18" charset="0"/>
                <a:cs typeface="Times New Roman" pitchFamily="18" charset="0"/>
              </a:rPr>
            </a:br>
            <a:r>
              <a:rPr lang="ru-RU" sz="2000" b="1" dirty="0">
                <a:solidFill>
                  <a:srgbClr val="7030A0"/>
                </a:solidFill>
                <a:latin typeface="Times New Roman" pitchFamily="18" charset="0"/>
                <a:cs typeface="Times New Roman" pitchFamily="18" charset="0"/>
              </a:rPr>
              <a:t>Ребёнок опускает в гуашь пальчик и наносит точки, пятнышки на бумагу. На каждый пальчик набирается краска разного цвета.</a:t>
            </a:r>
            <a:br>
              <a:rPr lang="ru-RU" sz="2000" b="1" dirty="0">
                <a:solidFill>
                  <a:srgbClr val="7030A0"/>
                </a:solidFill>
                <a:latin typeface="Times New Roman" pitchFamily="18" charset="0"/>
                <a:cs typeface="Times New Roman" pitchFamily="18" charset="0"/>
              </a:rPr>
            </a:br>
            <a:endParaRPr lang="ru-RU" sz="2000" b="1" dirty="0">
              <a:solidFill>
                <a:srgbClr val="7030A0"/>
              </a:solidFill>
              <a:latin typeface="Times New Roman" pitchFamily="18" charset="0"/>
              <a:cs typeface="Times New Roman" pitchFamily="18" charset="0"/>
            </a:endParaRPr>
          </a:p>
        </p:txBody>
      </p:sp>
      <p:pic>
        <p:nvPicPr>
          <p:cNvPr id="7" name="Picture 2" descr="C:\Users\PB\Desktop\DSC_0369.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151312" y="1776687"/>
            <a:ext cx="6841375" cy="4172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84511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0" y="188913"/>
            <a:ext cx="9144000" cy="6669087"/>
          </a:xfrm>
        </p:spPr>
        <p:txBody>
          <a:bodyPr>
            <a:normAutofit/>
          </a:bodyPr>
          <a:lstStyle/>
          <a:p>
            <a:pPr algn="ctr"/>
            <a:r>
              <a:rPr lang="ru-RU" sz="2400" b="1" dirty="0" smtClean="0">
                <a:solidFill>
                  <a:srgbClr val="C00000"/>
                </a:solidFill>
                <a:latin typeface="Times New Roman" panose="02020603050405020304" pitchFamily="18" charset="0"/>
                <a:cs typeface="Times New Roman" pitchFamily="18" charset="0"/>
              </a:rPr>
              <a:t>3</a:t>
            </a:r>
            <a:r>
              <a:rPr lang="ru-RU" sz="2400" dirty="0" smtClean="0">
                <a:solidFill>
                  <a:srgbClr val="C00000"/>
                </a:solidFill>
                <a:latin typeface="Times New Roman" pitchFamily="18" charset="0"/>
                <a:cs typeface="Times New Roman" pitchFamily="18" charset="0"/>
              </a:rPr>
              <a:t>.</a:t>
            </a:r>
            <a:r>
              <a:rPr lang="ru-RU" sz="2400" dirty="0">
                <a:solidFill>
                  <a:srgbClr val="C00000"/>
                </a:solidFill>
                <a:latin typeface="Times New Roman" pitchFamily="18" charset="0"/>
                <a:cs typeface="Times New Roman" pitchFamily="18" charset="0"/>
              </a:rPr>
              <a:t> </a:t>
            </a:r>
            <a:r>
              <a:rPr lang="ru-RU" sz="2400" b="1" dirty="0">
                <a:solidFill>
                  <a:srgbClr val="C00000"/>
                </a:solidFill>
                <a:latin typeface="Times New Roman" pitchFamily="18" charset="0"/>
                <a:cs typeface="Times New Roman" pitchFamily="18" charset="0"/>
              </a:rPr>
              <a:t>Использование печатки</a:t>
            </a:r>
            <a:endParaRPr lang="ru-RU" sz="2400" dirty="0">
              <a:solidFill>
                <a:srgbClr val="C00000"/>
              </a:solidFill>
              <a:latin typeface="Times New Roman" pitchFamily="18" charset="0"/>
              <a:cs typeface="Times New Roman" pitchFamily="18" charset="0"/>
            </a:endParaRPr>
          </a:p>
          <a:p>
            <a:pPr algn="ctr"/>
            <a:r>
              <a:rPr lang="ru-RU" sz="2400" dirty="0">
                <a:solidFill>
                  <a:srgbClr val="7030A0"/>
                </a:solidFill>
                <a:latin typeface="Times New Roman" panose="02020603050405020304" pitchFamily="18" charset="0"/>
                <a:cs typeface="Times New Roman" panose="02020603050405020304" pitchFamily="18" charset="0"/>
              </a:rPr>
              <a:t>Ребёнок прижимает печатку к штемпельной подушке с краской и наносит оттиск на бумагу. Для получения другого цвета меняются и мисочка и печатка.</a:t>
            </a:r>
          </a:p>
          <a:p>
            <a:pPr algn="ctr"/>
            <a:r>
              <a:rPr lang="ru-RU" sz="2400" b="1" dirty="0" smtClean="0">
                <a:solidFill>
                  <a:srgbClr val="C00000"/>
                </a:solidFill>
                <a:latin typeface="Times New Roman" pitchFamily="18" charset="0"/>
                <a:cs typeface="Times New Roman" pitchFamily="18" charset="0"/>
              </a:rPr>
              <a:t>4. </a:t>
            </a:r>
            <a:r>
              <a:rPr lang="ru-RU" sz="2400" b="1" dirty="0">
                <a:solidFill>
                  <a:srgbClr val="C00000"/>
                </a:solidFill>
                <a:latin typeface="Times New Roman" pitchFamily="18" charset="0"/>
                <a:cs typeface="Times New Roman" pitchFamily="18" charset="0"/>
              </a:rPr>
              <a:t>Рисование пёрышком</a:t>
            </a:r>
            <a:endParaRPr lang="ru-RU" sz="2400" dirty="0">
              <a:solidFill>
                <a:srgbClr val="C00000"/>
              </a:solidFill>
              <a:latin typeface="Times New Roman" pitchFamily="18" charset="0"/>
              <a:cs typeface="Times New Roman" pitchFamily="18" charset="0"/>
            </a:endParaRPr>
          </a:p>
          <a:p>
            <a:pPr algn="ctr"/>
            <a:r>
              <a:rPr lang="ru-RU" sz="2400" dirty="0">
                <a:solidFill>
                  <a:srgbClr val="7030A0"/>
                </a:solidFill>
                <a:latin typeface="Times New Roman" panose="02020603050405020304" pitchFamily="18" charset="0"/>
                <a:cs typeface="Times New Roman" panose="02020603050405020304" pitchFamily="18" charset="0"/>
              </a:rPr>
              <a:t>Пёрышки различного размера опускаются в гуашь, проводится пером по листу. Для получения изображения разного цвета и размера пёрышки </a:t>
            </a:r>
            <a:r>
              <a:rPr lang="ru-RU" sz="2400" dirty="0" smtClean="0">
                <a:solidFill>
                  <a:srgbClr val="7030A0"/>
                </a:solidFill>
                <a:latin typeface="Times New Roman" panose="02020603050405020304" pitchFamily="18" charset="0"/>
                <a:cs typeface="Times New Roman" panose="02020603050405020304" pitchFamily="18" charset="0"/>
              </a:rPr>
              <a:t>меняются</a:t>
            </a:r>
          </a:p>
          <a:p>
            <a:pPr algn="ctr"/>
            <a:r>
              <a:rPr lang="ru-RU" sz="2400" b="1" dirty="0">
                <a:solidFill>
                  <a:srgbClr val="C00000"/>
                </a:solidFill>
                <a:latin typeface="Times New Roman" pitchFamily="18" charset="0"/>
                <a:cs typeface="Times New Roman" pitchFamily="18" charset="0"/>
              </a:rPr>
              <a:t>5. Рисование по трафарету тампоном</a:t>
            </a:r>
            <a:r>
              <a:rPr lang="ru-RU" sz="2400" dirty="0">
                <a:solidFill>
                  <a:srgbClr val="C00000"/>
                </a:solidFill>
                <a:latin typeface="Times New Roman" pitchFamily="18" charset="0"/>
                <a:cs typeface="Times New Roman" pitchFamily="18" charset="0"/>
              </a:rPr>
              <a:t>.</a:t>
            </a:r>
          </a:p>
          <a:p>
            <a:pPr algn="ctr"/>
            <a:r>
              <a:rPr lang="ru-RU" sz="2400" dirty="0">
                <a:solidFill>
                  <a:srgbClr val="7030A0"/>
                </a:solidFill>
                <a:latin typeface="Times New Roman" panose="02020603050405020304" pitchFamily="18" charset="0"/>
                <a:cs typeface="Times New Roman" panose="02020603050405020304" pitchFamily="18" charset="0"/>
              </a:rPr>
              <a:t>Ребенок прикладывает трафарет к бумаге, обмакивает поролон в краску и </a:t>
            </a:r>
            <a:r>
              <a:rPr lang="ru-RU" sz="2400" dirty="0" err="1">
                <a:solidFill>
                  <a:srgbClr val="7030A0"/>
                </a:solidFill>
                <a:latin typeface="Times New Roman" panose="02020603050405020304" pitchFamily="18" charset="0"/>
                <a:cs typeface="Times New Roman" panose="02020603050405020304" pitchFamily="18" charset="0"/>
              </a:rPr>
              <a:t>примакивает</a:t>
            </a:r>
            <a:r>
              <a:rPr lang="ru-RU" sz="2400" dirty="0">
                <a:solidFill>
                  <a:srgbClr val="7030A0"/>
                </a:solidFill>
                <a:latin typeface="Times New Roman" panose="02020603050405020304" pitchFamily="18" charset="0"/>
                <a:cs typeface="Times New Roman" panose="02020603050405020304" pitchFamily="18" charset="0"/>
              </a:rPr>
              <a:t> поролон по трафарету, затем аккуратно убирает трафарет, если необходимо повторяет процедуру после высыхания краски.</a:t>
            </a:r>
          </a:p>
          <a:p>
            <a:endParaRPr lang="ru-RU" sz="24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1026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251520" y="-459432"/>
            <a:ext cx="8229600" cy="2736304"/>
          </a:xfrm>
        </p:spPr>
        <p:txBody>
          <a:bodyPr>
            <a:noAutofit/>
          </a:bodyPr>
          <a:lstStyle/>
          <a:p>
            <a:r>
              <a:rPr lang="ru-RU" sz="2000" b="1" dirty="0" smtClean="0">
                <a:solidFill>
                  <a:srgbClr val="C00000"/>
                </a:solidFill>
                <a:latin typeface="Times New Roman" pitchFamily="18" charset="0"/>
                <a:cs typeface="Times New Roman" pitchFamily="18" charset="0"/>
              </a:rPr>
              <a:t/>
            </a:r>
            <a:br>
              <a:rPr lang="ru-RU" sz="2000" b="1" dirty="0" smtClean="0">
                <a:solidFill>
                  <a:srgbClr val="C00000"/>
                </a:solidFill>
                <a:latin typeface="Times New Roman" pitchFamily="18" charset="0"/>
                <a:cs typeface="Times New Roman" pitchFamily="18" charset="0"/>
              </a:rPr>
            </a:br>
            <a:r>
              <a:rPr lang="ru-RU" sz="2000" dirty="0">
                <a:solidFill>
                  <a:srgbClr val="C00000"/>
                </a:solidFill>
                <a:latin typeface="Times New Roman" pitchFamily="18" charset="0"/>
                <a:cs typeface="Times New Roman" pitchFamily="18" charset="0"/>
              </a:rPr>
              <a:t/>
            </a:r>
            <a:br>
              <a:rPr lang="ru-RU" sz="2000" dirty="0">
                <a:solidFill>
                  <a:srgbClr val="C00000"/>
                </a:solidFill>
                <a:latin typeface="Times New Roman" pitchFamily="18" charset="0"/>
                <a:cs typeface="Times New Roman" pitchFamily="18" charset="0"/>
              </a:rPr>
            </a:br>
            <a:r>
              <a:rPr lang="ru-RU" sz="2000" dirty="0" smtClean="0">
                <a:solidFill>
                  <a:srgbClr val="C00000"/>
                </a:solidFill>
                <a:latin typeface="Times New Roman" pitchFamily="18" charset="0"/>
                <a:cs typeface="Times New Roman" pitchFamily="18" charset="0"/>
              </a:rPr>
              <a:t/>
            </a:r>
            <a:br>
              <a:rPr lang="ru-RU" sz="2000" dirty="0" smtClean="0">
                <a:solidFill>
                  <a:srgbClr val="C00000"/>
                </a:solidFill>
                <a:latin typeface="Times New Roman" pitchFamily="18" charset="0"/>
                <a:cs typeface="Times New Roman" pitchFamily="18" charset="0"/>
              </a:rPr>
            </a:br>
            <a:r>
              <a:rPr lang="ru-RU" sz="2000" dirty="0">
                <a:solidFill>
                  <a:srgbClr val="C00000"/>
                </a:solidFill>
                <a:latin typeface="Times New Roman" pitchFamily="18" charset="0"/>
                <a:cs typeface="Times New Roman" pitchFamily="18" charset="0"/>
              </a:rPr>
              <a:t/>
            </a:r>
            <a:br>
              <a:rPr lang="ru-RU" sz="2000" dirty="0">
                <a:solidFill>
                  <a:srgbClr val="C00000"/>
                </a:solidFill>
                <a:latin typeface="Times New Roman" pitchFamily="18" charset="0"/>
                <a:cs typeface="Times New Roman" pitchFamily="18" charset="0"/>
              </a:rPr>
            </a:br>
            <a:r>
              <a:rPr lang="ru-RU" sz="2000" b="1" dirty="0" smtClean="0">
                <a:solidFill>
                  <a:srgbClr val="C00000"/>
                </a:solidFill>
                <a:latin typeface="Times New Roman" pitchFamily="18" charset="0"/>
                <a:cs typeface="Times New Roman" pitchFamily="18" charset="0"/>
              </a:rPr>
              <a:t>6</a:t>
            </a:r>
            <a:r>
              <a:rPr lang="ru-RU" sz="2000" b="1" dirty="0">
                <a:solidFill>
                  <a:srgbClr val="C00000"/>
                </a:solidFill>
                <a:latin typeface="Times New Roman" pitchFamily="18" charset="0"/>
                <a:cs typeface="Times New Roman" pitchFamily="18" charset="0"/>
              </a:rPr>
              <a:t>. Рисование методом тычка</a:t>
            </a:r>
            <a:r>
              <a:rPr lang="ru-RU" sz="2000" dirty="0">
                <a:solidFill>
                  <a:srgbClr val="C00000"/>
                </a:solidFill>
                <a:latin typeface="Times New Roman" pitchFamily="18" charset="0"/>
                <a:cs typeface="Times New Roman" pitchFamily="18" charset="0"/>
              </a:rPr>
              <a:t>.</a:t>
            </a:r>
            <a:br>
              <a:rPr lang="ru-RU" sz="2000" dirty="0">
                <a:solidFill>
                  <a:srgbClr val="C00000"/>
                </a:solidFill>
                <a:latin typeface="Times New Roman" pitchFamily="18" charset="0"/>
                <a:cs typeface="Times New Roman" pitchFamily="18" charset="0"/>
              </a:rPr>
            </a:br>
            <a:r>
              <a:rPr lang="ru-RU" sz="1800" b="0" dirty="0">
                <a:solidFill>
                  <a:schemeClr val="accent2">
                    <a:lumMod val="75000"/>
                  </a:schemeClr>
                </a:solidFill>
                <a:latin typeface="Times New Roman" pitchFamily="18" charset="0"/>
                <a:cs typeface="Times New Roman" pitchFamily="18" charset="0"/>
              </a:rPr>
              <a:t>Для этого метода достаточно взять любой подходящий предмет, например ватную палочку. Опускаем ватную палочку в краску и точным движением сверху вниз  делаем тычки по альбомному листу. Палочка будет оставлять четкий отпечаток. Форма отпечатка будет зависеть от того, какой формы  был выбран предмет для тычка</a:t>
            </a:r>
            <a:r>
              <a:rPr lang="ru-RU" sz="2000" dirty="0">
                <a:solidFill>
                  <a:schemeClr val="accent2">
                    <a:lumMod val="75000"/>
                  </a:schemeClr>
                </a:solidFill>
                <a:latin typeface="Times New Roman" pitchFamily="18" charset="0"/>
                <a:cs typeface="Times New Roman" pitchFamily="18" charset="0"/>
              </a:rPr>
              <a:t>.</a:t>
            </a:r>
            <a:br>
              <a:rPr lang="ru-RU" sz="2000" dirty="0">
                <a:solidFill>
                  <a:schemeClr val="accent2">
                    <a:lumMod val="75000"/>
                  </a:schemeClr>
                </a:solidFill>
                <a:latin typeface="Times New Roman" pitchFamily="18" charset="0"/>
                <a:cs typeface="Times New Roman" pitchFamily="18" charset="0"/>
              </a:rPr>
            </a:br>
            <a:endParaRPr lang="ru-RU" sz="2000" dirty="0">
              <a:solidFill>
                <a:schemeClr val="accent2">
                  <a:lumMod val="75000"/>
                </a:schemeClr>
              </a:solidFill>
              <a:latin typeface="Times New Roman" pitchFamily="18" charset="0"/>
              <a:cs typeface="Times New Roman" pitchFamily="18" charset="0"/>
            </a:endParaRPr>
          </a:p>
        </p:txBody>
      </p:sp>
      <p:pic>
        <p:nvPicPr>
          <p:cNvPr id="7" name="Объект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2420888"/>
            <a:ext cx="2843807" cy="4437112"/>
          </a:xfrm>
        </p:spPr>
      </p:pic>
      <p:pic>
        <p:nvPicPr>
          <p:cNvPr id="9" name="Рисунок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2160" y="2420887"/>
            <a:ext cx="3131840" cy="4320481"/>
          </a:xfrm>
          <a:prstGeom prst="rect">
            <a:avLst/>
          </a:prstGeom>
        </p:spPr>
      </p:pic>
      <p:pic>
        <p:nvPicPr>
          <p:cNvPr id="2" name="Рисунок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3808" y="2420888"/>
            <a:ext cx="3312368" cy="4437112"/>
          </a:xfrm>
          <a:prstGeom prst="rect">
            <a:avLst/>
          </a:prstGeom>
        </p:spPr>
      </p:pic>
    </p:spTree>
    <p:extLst>
      <p:ext uri="{BB962C8B-B14F-4D97-AF65-F5344CB8AC3E}">
        <p14:creationId xmlns:p14="http://schemas.microsoft.com/office/powerpoint/2010/main" val="11259796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332656"/>
            <a:ext cx="8208912" cy="2677656"/>
          </a:xfrm>
          <a:prstGeom prst="rect">
            <a:avLst/>
          </a:prstGeom>
        </p:spPr>
        <p:txBody>
          <a:bodyPr wrap="square">
            <a:spAutoFit/>
          </a:bodyPr>
          <a:lstStyle/>
          <a:p>
            <a:r>
              <a:rPr lang="ru-RU" sz="2400" dirty="0" smtClean="0">
                <a:solidFill>
                  <a:srgbClr val="FF0000"/>
                </a:solidFill>
                <a:latin typeface="Times New Roman" panose="02020603050405020304" pitchFamily="18" charset="0"/>
                <a:cs typeface="Times New Roman" panose="02020603050405020304" pitchFamily="18" charset="0"/>
              </a:rPr>
              <a:t>7.Рисование </a:t>
            </a:r>
            <a:r>
              <a:rPr lang="ru-RU" sz="2400" dirty="0">
                <a:solidFill>
                  <a:srgbClr val="FF0000"/>
                </a:solidFill>
                <a:latin typeface="Times New Roman" panose="02020603050405020304" pitchFamily="18" charset="0"/>
                <a:cs typeface="Times New Roman" panose="02020603050405020304" pitchFamily="18" charset="0"/>
              </a:rPr>
              <a:t>манкой на </a:t>
            </a:r>
            <a:r>
              <a:rPr lang="ru-RU" sz="2400" dirty="0" smtClean="0">
                <a:solidFill>
                  <a:srgbClr val="FF0000"/>
                </a:solidFill>
                <a:latin typeface="Times New Roman" panose="02020603050405020304" pitchFamily="18" charset="0"/>
                <a:cs typeface="Times New Roman" panose="02020603050405020304" pitchFamily="18" charset="0"/>
              </a:rPr>
              <a:t>бумаге</a:t>
            </a:r>
            <a:endParaRPr lang="ru-RU" sz="2400" dirty="0">
              <a:latin typeface="Times New Roman" panose="02020603050405020304" pitchFamily="18" charset="0"/>
              <a:cs typeface="Times New Roman" panose="02020603050405020304" pitchFamily="18" charset="0"/>
            </a:endParaRPr>
          </a:p>
          <a:p>
            <a:r>
              <a:rPr lang="ru-RU" sz="2400" dirty="0" smtClean="0">
                <a:solidFill>
                  <a:schemeClr val="accent4"/>
                </a:solidFill>
                <a:latin typeface="Times New Roman" panose="02020603050405020304" pitchFamily="18" charset="0"/>
                <a:cs typeface="Times New Roman" panose="02020603050405020304" pitchFamily="18" charset="0"/>
              </a:rPr>
              <a:t>Рисование </a:t>
            </a:r>
            <a:r>
              <a:rPr lang="ru-RU" sz="2400" dirty="0">
                <a:solidFill>
                  <a:schemeClr val="accent4"/>
                </a:solidFill>
                <a:latin typeface="Times New Roman" panose="02020603050405020304" pitchFamily="18" charset="0"/>
                <a:cs typeface="Times New Roman" panose="02020603050405020304" pitchFamily="18" charset="0"/>
              </a:rPr>
              <a:t>манкой на бумаге – это увлекательное занятие. </a:t>
            </a:r>
            <a:r>
              <a:rPr lang="ru-RU" sz="2400" dirty="0" smtClean="0">
                <a:solidFill>
                  <a:schemeClr val="accent4"/>
                </a:solidFill>
                <a:latin typeface="Times New Roman" panose="02020603050405020304" pitchFamily="18" charset="0"/>
                <a:cs typeface="Times New Roman" panose="02020603050405020304" pitchFamily="18" charset="0"/>
              </a:rPr>
              <a:t> Чтобы </a:t>
            </a:r>
            <a:r>
              <a:rPr lang="ru-RU" sz="2400" dirty="0">
                <a:solidFill>
                  <a:schemeClr val="accent4"/>
                </a:solidFill>
                <a:latin typeface="Times New Roman" panose="02020603050405020304" pitchFamily="18" charset="0"/>
                <a:cs typeface="Times New Roman" panose="02020603050405020304" pitchFamily="18" charset="0"/>
              </a:rPr>
              <a:t>манка осталась на листе и не рассыпалась, нужно по контуру провести клеем ПВА. Посыпайте манкой по контуру, чтобы получился красивый </a:t>
            </a:r>
            <a:r>
              <a:rPr lang="ru-RU" sz="2400" dirty="0" smtClean="0">
                <a:solidFill>
                  <a:schemeClr val="accent4"/>
                </a:solidFill>
                <a:latin typeface="Times New Roman" panose="02020603050405020304" pitchFamily="18" charset="0"/>
                <a:cs typeface="Times New Roman" panose="02020603050405020304" pitchFamily="18" charset="0"/>
              </a:rPr>
              <a:t>рисунок. </a:t>
            </a:r>
            <a:r>
              <a:rPr lang="ru-RU" sz="2400" dirty="0">
                <a:solidFill>
                  <a:schemeClr val="accent4"/>
                </a:solidFill>
                <a:latin typeface="Times New Roman" panose="02020603050405020304" pitchFamily="18" charset="0"/>
                <a:cs typeface="Times New Roman" panose="02020603050405020304" pitchFamily="18" charset="0"/>
              </a:rPr>
              <a:t>Манка на клее останется, а лишнюю можно стряхнуть. Тогда получится </a:t>
            </a:r>
            <a:r>
              <a:rPr lang="ru-RU" sz="2400" dirty="0" smtClean="0">
                <a:solidFill>
                  <a:schemeClr val="accent4"/>
                </a:solidFill>
                <a:latin typeface="Times New Roman" panose="02020603050405020304" pitchFamily="18" charset="0"/>
                <a:cs typeface="Times New Roman" panose="02020603050405020304" pitchFamily="18" charset="0"/>
              </a:rPr>
              <a:t>картина.</a:t>
            </a:r>
            <a:endParaRPr lang="ru-RU" sz="2400" dirty="0">
              <a:solidFill>
                <a:schemeClr val="accent4"/>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1" y="3102956"/>
            <a:ext cx="2664295" cy="3494396"/>
          </a:xfrm>
          <a:prstGeom prst="rect">
            <a:avLst/>
          </a:prstGeom>
        </p:spPr>
      </p:pic>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75856" y="3102956"/>
            <a:ext cx="3024336" cy="3494396"/>
          </a:xfrm>
          <a:prstGeom prst="rect">
            <a:avLst/>
          </a:prstGeom>
        </p:spPr>
      </p:pic>
      <p:pic>
        <p:nvPicPr>
          <p:cNvPr id="5" name="Рисунок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00192" y="3102956"/>
            <a:ext cx="2304256" cy="3494396"/>
          </a:xfrm>
          <a:prstGeom prst="rect">
            <a:avLst/>
          </a:prstGeom>
        </p:spPr>
      </p:pic>
    </p:spTree>
    <p:extLst>
      <p:ext uri="{BB962C8B-B14F-4D97-AF65-F5344CB8AC3E}">
        <p14:creationId xmlns:p14="http://schemas.microsoft.com/office/powerpoint/2010/main" val="4492620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786938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328</TotalTime>
  <Words>386</Words>
  <Application>Microsoft Office PowerPoint</Application>
  <PresentationFormat>Экран (4:3)</PresentationFormat>
  <Paragraphs>35</Paragraphs>
  <Slides>15</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Консультация для родителей «Знакомство с нетрадиционными техниками рисования » </vt:lpstr>
      <vt:lpstr>Презентация PowerPoint</vt:lpstr>
      <vt:lpstr>Презентация PowerPoint</vt:lpstr>
      <vt:lpstr>     1. Печать от руки Способ получения изображения: ребёнок опускает в гуашь ладошку (всю кисть) или окрашивает её с помощью кисточки и делает отпечаток на бумаге. Рисуют и правой и левой руками, окрашенными разными цветами. </vt:lpstr>
      <vt:lpstr>    2. Рисование пальцем. Ребёнок опускает в гуашь пальчик и наносит точки, пятнышки на бумагу. На каждый пальчик набирается краска разного цвета. </vt:lpstr>
      <vt:lpstr>Презентация PowerPoint</vt:lpstr>
      <vt:lpstr>    6. Рисование методом тычка. Для этого метода достаточно взять любой подходящий предмет, например ватную палочку. Опускаем ватную палочку в краску и точным движением сверху вниз  делаем тычки по альбомному листу. Палочка будет оставлять четкий отпечаток. Форма отпечатка будет зависеть от того, какой формы  был выбран предмет для тычка. </vt:lpstr>
      <vt:lpstr>Презентация PowerPoint</vt:lpstr>
      <vt:lpstr>Презентация PowerPoint</vt:lpstr>
      <vt:lpstr>Презентация PowerPoint</vt:lpstr>
      <vt:lpstr>         11. Рисование мятой бумагой Таким способом, например можно нарисовать тучку. Для этого смять тонкий лист бумаги, обмакнуть его в краску и, осторожно примакивая нарисовать тучу. Таким же способом можно нарисовать траву, небо, снег, крону деревьев. </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Консультация для родителей «Знакомство с нетрадиционными техниками рисования »</dc:title>
  <dc:creator>PB</dc:creator>
  <cp:lastModifiedBy>Наталья Ловгач</cp:lastModifiedBy>
  <cp:revision>28</cp:revision>
  <cp:lastPrinted>2018-02-09T18:16:09Z</cp:lastPrinted>
  <dcterms:created xsi:type="dcterms:W3CDTF">2016-05-04T17:59:35Z</dcterms:created>
  <dcterms:modified xsi:type="dcterms:W3CDTF">2018-02-09T18:21:56Z</dcterms:modified>
</cp:coreProperties>
</file>